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73" r:id="rId4"/>
    <p:sldId id="291" r:id="rId5"/>
    <p:sldId id="271" r:id="rId6"/>
    <p:sldId id="269" r:id="rId7"/>
    <p:sldId id="282" r:id="rId8"/>
    <p:sldId id="260" r:id="rId9"/>
    <p:sldId id="275" r:id="rId10"/>
    <p:sldId id="274" r:id="rId11"/>
    <p:sldId id="278" r:id="rId12"/>
    <p:sldId id="279" r:id="rId13"/>
    <p:sldId id="280" r:id="rId14"/>
    <p:sldId id="261" r:id="rId15"/>
    <p:sldId id="281" r:id="rId16"/>
    <p:sldId id="267" r:id="rId17"/>
    <p:sldId id="268" r:id="rId18"/>
    <p:sldId id="283" r:id="rId19"/>
    <p:sldId id="284" r:id="rId20"/>
    <p:sldId id="285" r:id="rId21"/>
    <p:sldId id="286" r:id="rId22"/>
    <p:sldId id="290" r:id="rId23"/>
    <p:sldId id="288" r:id="rId24"/>
    <p:sldId id="287" r:id="rId25"/>
    <p:sldId id="289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6B0FC3D-7EB7-4A66-AAEE-7A3F1ADB67E6}" type="datetimeFigureOut">
              <a:rPr lang="pt-BR" smtClean="0"/>
              <a:t>03/10/2021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8AC5F5D-4E44-492D-9268-11BF2E6FAE5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quenosgrupos.com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80918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/>
              <a:t>Unidades de </a:t>
            </a:r>
            <a:r>
              <a:rPr lang="pt-BR" sz="3200" b="1" dirty="0" smtClean="0"/>
              <a:t>Ação &amp; Pequenos Grupos</a:t>
            </a:r>
            <a:endParaRPr lang="pt-BR" sz="32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20668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Integralização entre 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pequenos Grupos</a:t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</a:b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&amp; escola sabatina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 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4077072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Como fazer essa passagem</a:t>
            </a:r>
            <a:r>
              <a:rPr lang="pt-BR" sz="2800" dirty="0" smtClean="0"/>
              <a:t>, </a:t>
            </a:r>
            <a:r>
              <a:rPr lang="pt-BR" sz="2800" dirty="0"/>
              <a:t>essa integração entre os dois sistemas? Não é uma tarefa simples, e um erro na passagem dessa ponte pode levar tudo o que foi feito para o abismo. Não é uma tarefa difícil, mas é caprichosa.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69674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</a:t>
            </a:r>
            <a:r>
              <a:rPr lang="pt-BR" sz="3200" b="1" dirty="0"/>
              <a:t>Ação &amp;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405295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Rounded MT Bold" pitchFamily="34" charset="0"/>
              </a:rPr>
              <a:t>UA </a:t>
            </a:r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		PG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t-BR" sz="3200" dirty="0" smtClean="0"/>
              <a:t>Primeiro</a:t>
            </a:r>
            <a:r>
              <a:rPr lang="pt-BR" sz="3200" dirty="0"/>
              <a:t>, </a:t>
            </a:r>
            <a:r>
              <a:rPr lang="pt-BR" sz="3200" dirty="0" smtClean="0"/>
              <a:t>revitalizar a Escola Sabatina:</a:t>
            </a:r>
          </a:p>
          <a:p>
            <a:pPr lvl="1"/>
            <a:r>
              <a:rPr lang="pt-BR" sz="3200" dirty="0" smtClean="0"/>
              <a:t>Elevar </a:t>
            </a:r>
            <a:r>
              <a:rPr lang="pt-BR" sz="3200" dirty="0"/>
              <a:t>seus índices de frequência e </a:t>
            </a:r>
            <a:r>
              <a:rPr lang="pt-BR" sz="3200" dirty="0" smtClean="0"/>
              <a:t>estudo;</a:t>
            </a:r>
          </a:p>
          <a:p>
            <a:pPr lvl="1"/>
            <a:r>
              <a:rPr lang="pt-BR" sz="3200" dirty="0" smtClean="0"/>
              <a:t>Formar </a:t>
            </a:r>
            <a:r>
              <a:rPr lang="pt-BR" sz="3200" dirty="0"/>
              <a:t>novos professores</a:t>
            </a:r>
            <a:r>
              <a:rPr lang="pt-BR" sz="3200" dirty="0" smtClean="0"/>
              <a:t>;</a:t>
            </a:r>
          </a:p>
          <a:p>
            <a:pPr lvl="1"/>
            <a:r>
              <a:rPr lang="pt-BR" sz="3200" dirty="0" smtClean="0"/>
              <a:t>Funcionar a Classe dos Professores</a:t>
            </a:r>
            <a:r>
              <a:rPr lang="pt-BR" sz="3200" dirty="0" smtClean="0">
                <a:solidFill>
                  <a:srgbClr val="FF0000"/>
                </a:solidFill>
              </a:rPr>
              <a:t>*</a:t>
            </a:r>
            <a:r>
              <a:rPr lang="pt-BR" sz="3200" dirty="0" smtClean="0"/>
              <a:t>;</a:t>
            </a:r>
            <a:endParaRPr lang="pt-BR" sz="3200" dirty="0"/>
          </a:p>
          <a:p>
            <a:pPr lvl="1"/>
            <a:r>
              <a:rPr lang="pt-BR" sz="3200" dirty="0" smtClean="0"/>
              <a:t>Aperfeiçoar professores </a:t>
            </a:r>
            <a:r>
              <a:rPr lang="pt-BR" sz="3200" dirty="0"/>
              <a:t>veteranos;</a:t>
            </a:r>
          </a:p>
          <a:p>
            <a:pPr lvl="1"/>
            <a:r>
              <a:rPr lang="pt-BR" sz="3200" dirty="0"/>
              <a:t>Desenvolver e oferecer nova metodologia de estudo da </a:t>
            </a:r>
            <a:r>
              <a:rPr lang="pt-BR" sz="3200" dirty="0" smtClean="0"/>
              <a:t>Lição</a:t>
            </a:r>
            <a:r>
              <a:rPr lang="pt-BR" sz="3200" dirty="0"/>
              <a:t>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Rounded MT Bold" pitchFamily="34" charset="0"/>
              </a:rPr>
              <a:t>UA </a:t>
            </a:r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		PG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2. Organizar as classes por região geográfica (agrupamento) e resolver as exceções;</a:t>
            </a:r>
          </a:p>
          <a:p>
            <a:pPr marL="0" indent="0">
              <a:buNone/>
            </a:pPr>
            <a:r>
              <a:rPr lang="pt-BR" sz="3200" dirty="0" smtClean="0"/>
              <a:t>3. Torná-la interessante e um programa para todos os membros; </a:t>
            </a:r>
          </a:p>
          <a:p>
            <a:pPr marL="0" indent="0">
              <a:buNone/>
            </a:pPr>
            <a:r>
              <a:rPr lang="pt-BR" sz="3200" dirty="0" smtClean="0"/>
              <a:t>4. Criar nova liturgia e reduzir seu período de tempo; </a:t>
            </a:r>
          </a:p>
          <a:p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Rounded MT Bold" pitchFamily="34" charset="0"/>
              </a:rPr>
              <a:t>UA </a:t>
            </a:r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		PG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5. Integrá-la ao culto divino numa transição suave e envolvente;</a:t>
            </a:r>
          </a:p>
          <a:p>
            <a:pPr marL="0" indent="0">
              <a:buNone/>
            </a:pPr>
            <a:r>
              <a:rPr lang="pt-BR" sz="3200" dirty="0" smtClean="0"/>
              <a:t>6. </a:t>
            </a:r>
            <a:r>
              <a:rPr lang="pt-BR" sz="3200" dirty="0"/>
              <a:t>F</a:t>
            </a:r>
            <a:r>
              <a:rPr lang="pt-BR" sz="3200" dirty="0" smtClean="0"/>
              <a:t>azê-la ocupar seu devido lugar como recomendado pelo Espírito de Profecia;</a:t>
            </a:r>
          </a:p>
          <a:p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7. Desenvolver </a:t>
            </a:r>
            <a:r>
              <a:rPr lang="pt-BR" sz="3200" dirty="0"/>
              <a:t>um diálogo com a liderança da igreja, liderança dos Pequenos Grupos </a:t>
            </a:r>
            <a:r>
              <a:rPr lang="pt-BR" sz="3200" dirty="0" smtClean="0"/>
              <a:t>e Escola Sabatina, e </a:t>
            </a:r>
            <a:r>
              <a:rPr lang="pt-BR" sz="3200" dirty="0"/>
              <a:t>com os membros nas </a:t>
            </a:r>
            <a:r>
              <a:rPr lang="pt-BR" sz="3200" dirty="0" smtClean="0"/>
              <a:t>unidades de ação </a:t>
            </a:r>
            <a:r>
              <a:rPr lang="pt-BR" sz="3200" dirty="0"/>
              <a:t>(jamais na congregação em geral</a:t>
            </a:r>
            <a:r>
              <a:rPr lang="pt-BR" sz="3200" dirty="0" smtClean="0"/>
              <a:t>);</a:t>
            </a:r>
          </a:p>
          <a:p>
            <a:pPr marL="0" indent="0">
              <a:buNone/>
            </a:pPr>
            <a:r>
              <a:rPr lang="pt-BR" sz="3200" dirty="0"/>
              <a:t>8. Seguir as recomendações operacionais para a formação de Pequenos Grupos; </a:t>
            </a:r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6" name="Seta para a esquerda e para a direita 5"/>
          <p:cNvSpPr/>
          <p:nvPr/>
        </p:nvSpPr>
        <p:spPr>
          <a:xfrm>
            <a:off x="7003112" y="692696"/>
            <a:ext cx="881256" cy="1722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Rounded MT Bold" pitchFamily="34" charset="0"/>
              </a:rPr>
              <a:t>UA </a:t>
            </a:r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		PG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9. Fazer um preparo específico com os líderes/professores de ES antes de iniciar as reuniões;</a:t>
            </a:r>
          </a:p>
          <a:p>
            <a:pPr marL="0" indent="0">
              <a:buNone/>
            </a:pPr>
            <a:r>
              <a:rPr lang="pt-BR" sz="3200" dirty="0" smtClean="0"/>
              <a:t>10. Definir material de estudo em PG</a:t>
            </a:r>
            <a:r>
              <a:rPr lang="pt-BR" sz="3200" dirty="0" smtClean="0">
                <a:solidFill>
                  <a:srgbClr val="FF0000"/>
                </a:solidFill>
              </a:rPr>
              <a:t>*</a:t>
            </a:r>
            <a:r>
              <a:rPr lang="pt-BR" sz="3200" dirty="0" smtClean="0"/>
              <a:t>, de acordo com o propósito (</a:t>
            </a:r>
            <a:r>
              <a:rPr lang="pt-BR" sz="3200" dirty="0" err="1" smtClean="0"/>
              <a:t>reavivacional</a:t>
            </a:r>
            <a:r>
              <a:rPr lang="pt-BR" sz="3200" dirty="0" smtClean="0"/>
              <a:t>, relacional, doutrinal). </a:t>
            </a:r>
            <a:endParaRPr lang="pt-BR" sz="3200" dirty="0" smtClean="0"/>
          </a:p>
          <a:p>
            <a:pPr marL="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*</a:t>
            </a:r>
            <a:r>
              <a:rPr lang="pt-BR" sz="2400" dirty="0" smtClean="0"/>
              <a:t>Que material será utilizado na transição?</a:t>
            </a:r>
            <a:endParaRPr lang="pt-BR" sz="28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Rounded MT Bold" pitchFamily="34" charset="0"/>
              </a:rPr>
              <a:t>UA </a:t>
            </a:r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		PG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5492" y="389087"/>
            <a:ext cx="2594248" cy="65293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Rounded MT Bold" pitchFamily="34" charset="0"/>
              </a:rPr>
              <a:t>PG		UA </a:t>
            </a:r>
            <a:endParaRPr lang="pt-BR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As Competências Possíveis</a:t>
            </a:r>
          </a:p>
          <a:p>
            <a:pPr marL="0" indent="0">
              <a:buNone/>
            </a:pPr>
            <a:r>
              <a:rPr lang="pt-BR" sz="3200" dirty="0"/>
              <a:t>	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Professor de Escola Sabatina</a:t>
            </a:r>
          </a:p>
          <a:p>
            <a:pPr lvl="1"/>
            <a:r>
              <a:rPr lang="pt-BR" sz="3200" dirty="0" smtClean="0"/>
              <a:t>Estudo da Lição;</a:t>
            </a:r>
          </a:p>
          <a:p>
            <a:pPr lvl="1"/>
            <a:r>
              <a:rPr lang="pt-BR" sz="3200" dirty="0" smtClean="0"/>
              <a:t>Cuidar da presença e das ausências;</a:t>
            </a:r>
          </a:p>
          <a:p>
            <a:pPr lvl="1"/>
            <a:r>
              <a:rPr lang="pt-BR" sz="3200" dirty="0" err="1" smtClean="0"/>
              <a:t>Pastoreamento</a:t>
            </a:r>
            <a:r>
              <a:rPr lang="pt-BR" sz="3200" dirty="0" smtClean="0"/>
              <a:t>: visitação, atendimento, cuidados, Lição, estudo, </a:t>
            </a:r>
            <a:r>
              <a:rPr lang="pt-BR" sz="3200" dirty="0" err="1" smtClean="0"/>
              <a:t>etc</a:t>
            </a:r>
            <a:r>
              <a:rPr lang="pt-BR" sz="3200" dirty="0" smtClean="0"/>
              <a:t>;</a:t>
            </a:r>
          </a:p>
          <a:p>
            <a:pPr lvl="1"/>
            <a:r>
              <a:rPr lang="pt-BR" sz="3200" dirty="0" smtClean="0"/>
              <a:t>Liderança orgânica.</a:t>
            </a: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6977968" y="666404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536304"/>
            <a:ext cx="79248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1. </a:t>
            </a:r>
            <a:r>
              <a:rPr lang="pt-BR" sz="3200" dirty="0"/>
              <a:t>Conquista de almas – “O objetivo da Escola Sabatina deve ser conquista de almas</a:t>
            </a:r>
            <a:r>
              <a:rPr lang="pt-BR" sz="3200" dirty="0" smtClean="0"/>
              <a:t>”. </a:t>
            </a:r>
            <a:r>
              <a:rPr lang="pt-BR" sz="3200" dirty="0"/>
              <a:t>“A Escola Sabatina deve ser um dos maiores instrumentos, e o mais eficaz, em levar almas a Cristo</a:t>
            </a:r>
            <a:r>
              <a:rPr lang="pt-BR" sz="3200" dirty="0" smtClean="0"/>
              <a:t>”. (pp.116).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48680"/>
            <a:ext cx="6400800" cy="1224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>
                <a:solidFill>
                  <a:srgbClr val="FFC000"/>
                </a:solidFill>
              </a:rPr>
              <a:t>Recomendações Integrativas </a:t>
            </a:r>
            <a:endParaRPr lang="pt-BR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do </a:t>
            </a:r>
            <a:r>
              <a:rPr lang="pt-BR" sz="3200" dirty="0">
                <a:solidFill>
                  <a:srgbClr val="FFC000"/>
                </a:solidFill>
              </a:rPr>
              <a:t>Espírito de Profecia (UA&amp;PG)</a:t>
            </a:r>
          </a:p>
        </p:txBody>
      </p:sp>
    </p:spTree>
    <p:extLst>
      <p:ext uri="{BB962C8B-B14F-4D97-AF65-F5344CB8AC3E}">
        <p14:creationId xmlns:p14="http://schemas.microsoft.com/office/powerpoint/2010/main" val="3171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464296"/>
            <a:ext cx="7924800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2. </a:t>
            </a:r>
            <a:r>
              <a:rPr lang="pt-BR" sz="3200" dirty="0"/>
              <a:t>Preparo do líder – “A Escola Sabatina deve ser o lugar em que os que tenham progredido no conhecimento  divino, sejam capazes de inculcar novas ideias com relação à Fé do povo de Deus</a:t>
            </a:r>
            <a:r>
              <a:rPr lang="pt-BR" sz="3200" dirty="0" smtClean="0"/>
              <a:t>”. (pp.116).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48680"/>
            <a:ext cx="6400800" cy="1224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>
                <a:solidFill>
                  <a:srgbClr val="FFC000"/>
                </a:solidFill>
              </a:rPr>
              <a:t>Recomendações Integrativas </a:t>
            </a:r>
            <a:endParaRPr lang="pt-BR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do </a:t>
            </a:r>
            <a:r>
              <a:rPr lang="pt-BR" sz="3200" dirty="0">
                <a:solidFill>
                  <a:srgbClr val="FFC000"/>
                </a:solidFill>
              </a:rPr>
              <a:t>Espírito de Profecia (UA&amp;PG)</a:t>
            </a:r>
          </a:p>
        </p:txBody>
      </p:sp>
    </p:spTree>
    <p:extLst>
      <p:ext uri="{BB962C8B-B14F-4D97-AF65-F5344CB8AC3E}">
        <p14:creationId xmlns:p14="http://schemas.microsoft.com/office/powerpoint/2010/main" val="639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032248"/>
            <a:ext cx="79248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3. </a:t>
            </a:r>
            <a:r>
              <a:rPr lang="pt-BR" sz="3200" dirty="0"/>
              <a:t>Estudo da Bíblia – “Os alunos da Escola Sabatina devem ser diligentes, cavar fundo e buscar com máximo cuidado as preciosas gemas da verdade contidas  nas lições semanais. Os  privilégios e oportunidades que ora têm de se tornarem entendidos no que </a:t>
            </a:r>
            <a:r>
              <a:rPr lang="pt-BR" sz="3200" dirty="0" smtClean="0"/>
              <a:t>respeita </a:t>
            </a:r>
            <a:r>
              <a:rPr lang="pt-BR" sz="3200" dirty="0"/>
              <a:t>às Escrituras, não devem ser negligenciados</a:t>
            </a:r>
            <a:r>
              <a:rPr lang="pt-BR" sz="3200" dirty="0" smtClean="0"/>
              <a:t>”.</a:t>
            </a:r>
            <a:r>
              <a:rPr lang="pt-BR" sz="3200" dirty="0"/>
              <a:t> </a:t>
            </a:r>
            <a:r>
              <a:rPr lang="pt-BR" sz="3200" dirty="0" smtClean="0"/>
              <a:t>(pp. 116).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48680"/>
            <a:ext cx="6400800" cy="1224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>
                <a:solidFill>
                  <a:srgbClr val="FFC000"/>
                </a:solidFill>
              </a:rPr>
              <a:t>Recomendações Integrativas </a:t>
            </a:r>
            <a:endParaRPr lang="pt-BR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do </a:t>
            </a:r>
            <a:r>
              <a:rPr lang="pt-BR" sz="3200" dirty="0">
                <a:solidFill>
                  <a:srgbClr val="FFC000"/>
                </a:solidFill>
              </a:rPr>
              <a:t>Espírito de Profecia (UA&amp;PG)</a:t>
            </a:r>
          </a:p>
        </p:txBody>
      </p:sp>
    </p:spTree>
    <p:extLst>
      <p:ext uri="{BB962C8B-B14F-4D97-AF65-F5344CB8AC3E}">
        <p14:creationId xmlns:p14="http://schemas.microsoft.com/office/powerpoint/2010/main" val="639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69674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</a:t>
            </a:r>
            <a:r>
              <a:rPr lang="pt-BR" sz="3200" b="1" dirty="0"/>
              <a:t>Ação &amp; Pequenos Grupos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55576" y="4388911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Os </a:t>
            </a:r>
            <a:r>
              <a:rPr lang="pt-BR" sz="2800" dirty="0"/>
              <a:t>Pequenos Grupos apoiam ou concorrem com a Escola Sabatina</a:t>
            </a:r>
            <a:r>
              <a:rPr lang="pt-BR" sz="2800" dirty="0" smtClean="0"/>
              <a:t>? (pp. 8). 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6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392288"/>
            <a:ext cx="7924800" cy="3124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4</a:t>
            </a:r>
            <a:r>
              <a:rPr lang="pt-BR" sz="3200" dirty="0" smtClean="0"/>
              <a:t>. </a:t>
            </a:r>
            <a:r>
              <a:rPr lang="pt-BR" sz="3200" dirty="0"/>
              <a:t>Relacionamento – “Na Escola Sabatina seremos chamados a tratar com os que cometem faltas e caem em pecado e erro.... Ao contemplar o amor de Cristo, </a:t>
            </a:r>
            <a:r>
              <a:rPr lang="pt-BR" sz="3200" dirty="0" err="1"/>
              <a:t>abrandar-se-vos-á</a:t>
            </a:r>
            <a:r>
              <a:rPr lang="pt-BR" sz="3200" dirty="0"/>
              <a:t> o coração para tratar a juventude como a membros mais novos da família do Senhor</a:t>
            </a:r>
            <a:r>
              <a:rPr lang="pt-BR" sz="3200" dirty="0" smtClean="0"/>
              <a:t>”. (pp.116)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48680"/>
            <a:ext cx="6400800" cy="1224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>
                <a:solidFill>
                  <a:srgbClr val="FFC000"/>
                </a:solidFill>
              </a:rPr>
              <a:t>Recomendações Integrativas </a:t>
            </a:r>
            <a:endParaRPr lang="pt-BR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do </a:t>
            </a:r>
            <a:r>
              <a:rPr lang="pt-BR" sz="3200" dirty="0">
                <a:solidFill>
                  <a:srgbClr val="FFC000"/>
                </a:solidFill>
              </a:rPr>
              <a:t>Espírito de Profecia (UA&amp;PG)</a:t>
            </a:r>
          </a:p>
        </p:txBody>
      </p:sp>
    </p:spTree>
    <p:extLst>
      <p:ext uri="{BB962C8B-B14F-4D97-AF65-F5344CB8AC3E}">
        <p14:creationId xmlns:p14="http://schemas.microsoft.com/office/powerpoint/2010/main" val="639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248272"/>
            <a:ext cx="7924800" cy="3196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 smtClean="0"/>
              <a:t>5. </a:t>
            </a:r>
            <a:r>
              <a:rPr lang="pt-BR" sz="3200" dirty="0"/>
              <a:t>Unção do Espírito – Os líderes da Escola Sabatina “precisam ser batizados com o Espírito Santo de Deus para que sua mente seja impressionada a usar os melhores métodos e seguir os melhores </a:t>
            </a:r>
            <a:r>
              <a:rPr lang="pt-BR" sz="3200" dirty="0" err="1"/>
              <a:t>pla</a:t>
            </a:r>
            <a:r>
              <a:rPr lang="pt-BR" sz="3200" dirty="0"/>
              <a:t>- nos, a fim de terem perfeito êxito em seu trabalho</a:t>
            </a:r>
            <a:r>
              <a:rPr lang="pt-BR" sz="3200" dirty="0" smtClean="0"/>
              <a:t>”. (117).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48680"/>
            <a:ext cx="6400800" cy="12241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>
                <a:solidFill>
                  <a:srgbClr val="FFC000"/>
                </a:solidFill>
              </a:rPr>
              <a:t>Recomendações Integrativas </a:t>
            </a:r>
            <a:endParaRPr lang="pt-BR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do </a:t>
            </a:r>
            <a:r>
              <a:rPr lang="pt-BR" sz="3200" dirty="0">
                <a:solidFill>
                  <a:srgbClr val="FFC000"/>
                </a:solidFill>
              </a:rPr>
              <a:t>Espírito de Profecia (UA&amp;PG)</a:t>
            </a:r>
          </a:p>
        </p:txBody>
      </p:sp>
    </p:spTree>
    <p:extLst>
      <p:ext uri="{BB962C8B-B14F-4D97-AF65-F5344CB8AC3E}">
        <p14:creationId xmlns:p14="http://schemas.microsoft.com/office/powerpoint/2010/main" val="639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924944"/>
            <a:ext cx="7924800" cy="3024336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pt-BR" sz="3200" dirty="0" smtClean="0"/>
              <a:t>Fazer a UA funcionar como PG</a:t>
            </a:r>
          </a:p>
          <a:p>
            <a:pPr marL="400050" lvl="1" indent="0">
              <a:buNone/>
            </a:pPr>
            <a:r>
              <a:rPr lang="pt-BR" sz="2800" dirty="0" smtClean="0"/>
              <a:t>  - Não é automático </a:t>
            </a:r>
          </a:p>
          <a:p>
            <a:pPr marL="514350" indent="-514350">
              <a:buAutoNum type="arabicParenBoth"/>
            </a:pPr>
            <a:r>
              <a:rPr lang="pt-BR" sz="3200" dirty="0" smtClean="0"/>
              <a:t>Preparo espiritual da UA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- Para o reavivamento</a:t>
            </a:r>
          </a:p>
          <a:p>
            <a:pPr marL="0" indent="0">
              <a:buNone/>
            </a:pPr>
            <a:r>
              <a:rPr lang="pt-BR" sz="2800" dirty="0" smtClean="0"/>
              <a:t>      - Para ganhar almas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188640"/>
            <a:ext cx="6872808" cy="2520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 err="1">
                <a:solidFill>
                  <a:srgbClr val="FFC000"/>
                </a:solidFill>
              </a:rPr>
              <a:t>Transicionamento</a:t>
            </a:r>
            <a:r>
              <a:rPr lang="pt-BR" sz="3200" dirty="0">
                <a:solidFill>
                  <a:srgbClr val="FFC000"/>
                </a:solidFill>
              </a:rPr>
              <a:t> </a:t>
            </a:r>
            <a:r>
              <a:rPr lang="pt-BR" sz="3200" dirty="0" smtClean="0">
                <a:solidFill>
                  <a:srgbClr val="FFC000"/>
                </a:solidFill>
              </a:rPr>
              <a:t>Integrativo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Pequenos </a:t>
            </a:r>
            <a:r>
              <a:rPr lang="pt-BR" sz="3200" dirty="0">
                <a:solidFill>
                  <a:srgbClr val="FFC000"/>
                </a:solidFill>
              </a:rPr>
              <a:t>Grupos &amp; Unidades de </a:t>
            </a:r>
            <a:r>
              <a:rPr lang="pt-BR" sz="3200" dirty="0" smtClean="0">
                <a:solidFill>
                  <a:srgbClr val="FFC000"/>
                </a:solidFill>
              </a:rPr>
              <a:t>Ação</a:t>
            </a:r>
          </a:p>
          <a:p>
            <a:pPr marL="0" indent="0" algn="ctr">
              <a:buNone/>
            </a:pPr>
            <a:endParaRPr lang="pt-BR" sz="5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4000" b="1" dirty="0" smtClean="0">
                <a:solidFill>
                  <a:srgbClr val="FFC000"/>
                </a:solidFill>
              </a:rPr>
              <a:t>Dois Pontos Críticos*</a:t>
            </a:r>
            <a:endParaRPr lang="pt-BR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844824"/>
            <a:ext cx="7924800" cy="377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A marca principal, porém, que </a:t>
            </a:r>
            <a:r>
              <a:rPr lang="pt-BR" sz="3200" dirty="0" smtClean="0"/>
              <a:t>caracteriza </a:t>
            </a:r>
            <a:r>
              <a:rPr lang="pt-BR" sz="3200" dirty="0"/>
              <a:t>e, ao mesmo tempo distingue a ambos é o </a:t>
            </a:r>
            <a:r>
              <a:rPr lang="pt-BR" sz="3200" dirty="0" smtClean="0"/>
              <a:t>(1) local </a:t>
            </a:r>
            <a:r>
              <a:rPr lang="pt-BR" sz="3200" dirty="0"/>
              <a:t>do encontro (</a:t>
            </a:r>
            <a:r>
              <a:rPr lang="pt-BR" sz="3200" dirty="0" smtClean="0"/>
              <a:t>Pequenos </a:t>
            </a:r>
            <a:r>
              <a:rPr lang="pt-BR" sz="3200" dirty="0"/>
              <a:t>Grupos reúnem-se nas casas e Escola Sabatina na </a:t>
            </a:r>
            <a:r>
              <a:rPr lang="pt-BR" sz="3200" dirty="0" smtClean="0"/>
              <a:t>igreja </a:t>
            </a:r>
            <a:r>
              <a:rPr lang="pt-BR" sz="3200" dirty="0"/>
              <a:t>em horário exclusivo, prioritário e sem concorrente), e o </a:t>
            </a:r>
            <a:r>
              <a:rPr lang="pt-BR" sz="3200" dirty="0" smtClean="0"/>
              <a:t>(2) conteúdo </a:t>
            </a:r>
            <a:r>
              <a:rPr lang="pt-BR" sz="3200" dirty="0"/>
              <a:t>do </a:t>
            </a:r>
            <a:r>
              <a:rPr lang="pt-BR" sz="3200" dirty="0" smtClean="0"/>
              <a:t>estudo </a:t>
            </a:r>
            <a:r>
              <a:rPr lang="pt-BR" sz="3200" dirty="0"/>
              <a:t>(o conteúdo de estudo da </a:t>
            </a:r>
            <a:r>
              <a:rPr lang="pt-BR" sz="3200" dirty="0" smtClean="0"/>
              <a:t>ES </a:t>
            </a:r>
            <a:r>
              <a:rPr lang="pt-BR" sz="3200" dirty="0"/>
              <a:t>é uma lição trimestral de estudo da Bíblia padrão para todas as igrejas adventistas do mundo</a:t>
            </a:r>
            <a:r>
              <a:rPr lang="pt-BR" sz="3200" dirty="0" smtClean="0"/>
              <a:t>).</a:t>
            </a:r>
            <a:r>
              <a:rPr lang="pt-BR" sz="3200" dirty="0"/>
              <a:t> </a:t>
            </a:r>
            <a:r>
              <a:rPr lang="pt-BR" sz="3200" dirty="0" smtClean="0"/>
              <a:t>(pp.117). 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71600" y="188640"/>
            <a:ext cx="6872808" cy="15841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 err="1">
                <a:solidFill>
                  <a:srgbClr val="FFC000"/>
                </a:solidFill>
              </a:rPr>
              <a:t>Transicionamento</a:t>
            </a:r>
            <a:r>
              <a:rPr lang="pt-BR" sz="3200" dirty="0">
                <a:solidFill>
                  <a:srgbClr val="FFC000"/>
                </a:solidFill>
              </a:rPr>
              <a:t> </a:t>
            </a:r>
            <a:r>
              <a:rPr lang="pt-BR" sz="3200" dirty="0" smtClean="0">
                <a:solidFill>
                  <a:srgbClr val="FFC000"/>
                </a:solidFill>
              </a:rPr>
              <a:t>Integrativo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Pequenos </a:t>
            </a:r>
            <a:r>
              <a:rPr lang="pt-BR" sz="3200" dirty="0">
                <a:solidFill>
                  <a:srgbClr val="FFC000"/>
                </a:solidFill>
              </a:rPr>
              <a:t>Grupos &amp; Unidades de </a:t>
            </a:r>
            <a:r>
              <a:rPr lang="pt-BR" sz="3200" dirty="0" smtClean="0">
                <a:solidFill>
                  <a:srgbClr val="FFC000"/>
                </a:solidFill>
              </a:rPr>
              <a:t>Ação</a:t>
            </a:r>
          </a:p>
          <a:p>
            <a:pPr marL="0" indent="0" algn="ctr">
              <a:buNone/>
            </a:pPr>
            <a:endParaRPr lang="pt-BR" sz="5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300" b="1" dirty="0" smtClean="0">
                <a:solidFill>
                  <a:srgbClr val="FFC000"/>
                </a:solidFill>
              </a:rPr>
              <a:t>CONCLUSÃO</a:t>
            </a:r>
            <a:endParaRPr lang="pt-BR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2176264"/>
            <a:ext cx="7924800" cy="377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A Escola Sabatina opera com organização, estrutura e sistema </a:t>
            </a:r>
            <a:r>
              <a:rPr lang="pt-BR" sz="3200" dirty="0" smtClean="0"/>
              <a:t>distintos </a:t>
            </a:r>
            <a:r>
              <a:rPr lang="pt-BR" sz="3200" dirty="0"/>
              <a:t>de Pequenos Grupos, porém com características semelhantes, tais </a:t>
            </a:r>
            <a:r>
              <a:rPr lang="pt-BR" sz="3200" dirty="0" smtClean="0"/>
              <a:t>como:</a:t>
            </a:r>
          </a:p>
          <a:p>
            <a:pPr marL="0" indent="0">
              <a:buNone/>
            </a:pPr>
            <a:r>
              <a:rPr lang="pt-BR" sz="3200" dirty="0" smtClean="0"/>
              <a:t>(1) Agrupamento geográfico*, </a:t>
            </a:r>
            <a:r>
              <a:rPr lang="pt-BR" sz="3200" dirty="0"/>
              <a:t>(2) </a:t>
            </a:r>
            <a:r>
              <a:rPr lang="pt-BR" sz="3200" dirty="0" smtClean="0"/>
              <a:t>Grupo </a:t>
            </a:r>
            <a:r>
              <a:rPr lang="pt-BR" sz="3200" dirty="0"/>
              <a:t>pequeno de pessoas, (3) </a:t>
            </a:r>
            <a:r>
              <a:rPr lang="pt-BR" sz="3200" dirty="0" smtClean="0"/>
              <a:t>Encontro </a:t>
            </a:r>
            <a:r>
              <a:rPr lang="pt-BR" sz="3200" dirty="0"/>
              <a:t>semanal, (4) </a:t>
            </a:r>
            <a:r>
              <a:rPr lang="pt-BR" sz="3200" dirty="0" smtClean="0"/>
              <a:t>Estudo </a:t>
            </a:r>
            <a:r>
              <a:rPr lang="pt-BR" sz="3200" dirty="0"/>
              <a:t>bíblico, (5) </a:t>
            </a:r>
            <a:r>
              <a:rPr lang="pt-BR" sz="3200" dirty="0" smtClean="0"/>
              <a:t>Testemunho </a:t>
            </a:r>
            <a:r>
              <a:rPr lang="pt-BR" sz="3200" dirty="0"/>
              <a:t>e (6) O</a:t>
            </a:r>
            <a:r>
              <a:rPr lang="pt-BR" sz="3200" dirty="0" smtClean="0"/>
              <a:t>ração. (pp.117).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188640"/>
            <a:ext cx="6872808" cy="15841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 err="1">
                <a:solidFill>
                  <a:srgbClr val="FFC000"/>
                </a:solidFill>
              </a:rPr>
              <a:t>Transicionamento</a:t>
            </a:r>
            <a:r>
              <a:rPr lang="pt-BR" sz="3200" dirty="0">
                <a:solidFill>
                  <a:srgbClr val="FFC000"/>
                </a:solidFill>
              </a:rPr>
              <a:t> </a:t>
            </a:r>
            <a:r>
              <a:rPr lang="pt-BR" sz="3200" dirty="0" smtClean="0">
                <a:solidFill>
                  <a:srgbClr val="FFC000"/>
                </a:solidFill>
              </a:rPr>
              <a:t>Integrativo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Pequenos </a:t>
            </a:r>
            <a:r>
              <a:rPr lang="pt-BR" sz="3200" dirty="0">
                <a:solidFill>
                  <a:srgbClr val="FFC000"/>
                </a:solidFill>
              </a:rPr>
              <a:t>Grupos &amp; Unidades de </a:t>
            </a:r>
            <a:r>
              <a:rPr lang="pt-BR" sz="3200" dirty="0" smtClean="0">
                <a:solidFill>
                  <a:srgbClr val="FFC000"/>
                </a:solidFill>
              </a:rPr>
              <a:t>Ação</a:t>
            </a:r>
          </a:p>
          <a:p>
            <a:pPr marL="0" indent="0" algn="ctr">
              <a:buNone/>
            </a:pPr>
            <a:endParaRPr lang="pt-BR" sz="5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300" b="1" dirty="0" smtClean="0">
                <a:solidFill>
                  <a:srgbClr val="FFC000"/>
                </a:solidFill>
              </a:rPr>
              <a:t>CONCLUSÃO</a:t>
            </a:r>
            <a:endParaRPr lang="pt-BR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7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200" dirty="0"/>
              <a:t>Portanto, para que Escola Sabatina e Pequenos Grupos se </a:t>
            </a:r>
            <a:r>
              <a:rPr lang="pt-BR" sz="3200" dirty="0" smtClean="0"/>
              <a:t>complementem  </a:t>
            </a:r>
            <a:r>
              <a:rPr lang="pt-BR" sz="3200" dirty="0"/>
              <a:t>e funcionem  dentro da mesma organização, estrutura e sistema depende apenas de uma decisão pastoral-administrativa quanto à integração dos modelos. Além disso, o objetivo principal e final, tanto da Escola Sabatina quanto dos Pequenos Grupos, é o mesmo: conquista de almas</a:t>
            </a:r>
            <a:r>
              <a:rPr lang="pt-BR" sz="3200" dirty="0" smtClean="0"/>
              <a:t>. (pp.117).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71600" y="188640"/>
            <a:ext cx="6872808" cy="15841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200" dirty="0" err="1">
                <a:solidFill>
                  <a:srgbClr val="FFC000"/>
                </a:solidFill>
              </a:rPr>
              <a:t>Transicionamento</a:t>
            </a:r>
            <a:r>
              <a:rPr lang="pt-BR" sz="3200" dirty="0">
                <a:solidFill>
                  <a:srgbClr val="FFC000"/>
                </a:solidFill>
              </a:rPr>
              <a:t> </a:t>
            </a:r>
            <a:r>
              <a:rPr lang="pt-BR" sz="3200" dirty="0" smtClean="0">
                <a:solidFill>
                  <a:srgbClr val="FFC000"/>
                </a:solidFill>
              </a:rPr>
              <a:t>Integrativo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FFC000"/>
                </a:solidFill>
              </a:rPr>
              <a:t>Pequenos </a:t>
            </a:r>
            <a:r>
              <a:rPr lang="pt-BR" sz="3200" dirty="0">
                <a:solidFill>
                  <a:srgbClr val="FFC000"/>
                </a:solidFill>
              </a:rPr>
              <a:t>Grupos &amp; Unidades de </a:t>
            </a:r>
            <a:r>
              <a:rPr lang="pt-BR" sz="3200" dirty="0" smtClean="0">
                <a:solidFill>
                  <a:srgbClr val="FFC000"/>
                </a:solidFill>
              </a:rPr>
              <a:t>Ação</a:t>
            </a:r>
          </a:p>
          <a:p>
            <a:pPr marL="0" indent="0" algn="ctr">
              <a:buNone/>
            </a:pPr>
            <a:endParaRPr lang="pt-BR" sz="5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pt-BR" sz="3300" b="1" dirty="0" smtClean="0">
                <a:solidFill>
                  <a:srgbClr val="FFC000"/>
                </a:solidFill>
              </a:rPr>
              <a:t>CONCLUSÃO</a:t>
            </a:r>
            <a:endParaRPr lang="pt-BR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3789040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A percepção adventista da importância dos grupos pequenos como instrumento de missão tem antecedentes  bem anteriores aos movimentos de grupos pequenos contemporâneos</a:t>
            </a:r>
            <a:r>
              <a:rPr lang="pt-BR" sz="3200" dirty="0" smtClean="0"/>
              <a:t>.. </a:t>
            </a:r>
            <a:r>
              <a:rPr lang="pt-BR" sz="3200" dirty="0" smtClean="0"/>
              <a:t>(pp. 114).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3628" y="1052736"/>
            <a:ext cx="66967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Ação &amp; Pequenos Grupos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7004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39823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Os </a:t>
            </a:r>
            <a:r>
              <a:rPr lang="pt-BR" sz="3200" dirty="0"/>
              <a:t>livros </a:t>
            </a:r>
            <a:r>
              <a:rPr lang="pt-BR" sz="3200" i="1" dirty="0" smtClean="0"/>
              <a:t>Conselhos </a:t>
            </a:r>
            <a:r>
              <a:rPr lang="pt-BR" sz="3200" i="1" dirty="0"/>
              <a:t>sobre escola </a:t>
            </a:r>
            <a:r>
              <a:rPr lang="pt-BR" sz="3200" i="1" dirty="0" smtClean="0"/>
              <a:t>sabatina</a:t>
            </a:r>
            <a:r>
              <a:rPr lang="pt-BR" sz="3200" dirty="0" smtClean="0"/>
              <a:t>  </a:t>
            </a:r>
            <a:r>
              <a:rPr lang="pt-BR" sz="3200" dirty="0"/>
              <a:t>e </a:t>
            </a:r>
            <a:r>
              <a:rPr lang="pt-BR" sz="3200" i="1" dirty="0"/>
              <a:t>Manual para a escola </a:t>
            </a:r>
            <a:r>
              <a:rPr lang="pt-BR" sz="3200" i="1" dirty="0" smtClean="0"/>
              <a:t>sabatina</a:t>
            </a:r>
            <a:r>
              <a:rPr lang="pt-BR" sz="3200" dirty="0" smtClean="0"/>
              <a:t>, </a:t>
            </a:r>
            <a:r>
              <a:rPr lang="pt-BR" sz="3200" dirty="0"/>
              <a:t>entre uma variedade de outras obras que tratam do estudo da Bíblia em grupos pequenos, sugerem que a história da Igreja Adventista não pode </a:t>
            </a:r>
            <a:r>
              <a:rPr lang="pt-BR" sz="3200" dirty="0" smtClean="0"/>
              <a:t>existir </a:t>
            </a:r>
            <a:r>
              <a:rPr lang="pt-BR" sz="3200" dirty="0"/>
              <a:t>separadamente deste modelo</a:t>
            </a:r>
            <a:r>
              <a:rPr lang="pt-BR" sz="3200" dirty="0" smtClean="0"/>
              <a:t>. (pp. 114).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187624" y="260648"/>
            <a:ext cx="66967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Ação &amp; Pequenos Grupos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68268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55576" y="3789040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“</a:t>
            </a:r>
            <a:r>
              <a:rPr lang="pt-BR" sz="2800" b="1" dirty="0" smtClean="0"/>
              <a:t>A </a:t>
            </a:r>
            <a:r>
              <a:rPr lang="pt-BR" sz="2800" b="1" dirty="0"/>
              <a:t>Escola Sabatina</a:t>
            </a:r>
            <a:r>
              <a:rPr lang="pt-BR" sz="2800" dirty="0"/>
              <a:t>, quando bem dirigida, possui maravilhoso poder e se destina a realizar uma grande obra, mas presentemente (escrito em 1889) não é o que deveria ser. A influência que emana da Escola Sabatina </a:t>
            </a:r>
            <a:r>
              <a:rPr lang="pt-BR" sz="2800" b="1" dirty="0"/>
              <a:t>deve melhorar e engrandecer a igreja</a:t>
            </a:r>
            <a:r>
              <a:rPr lang="pt-BR" sz="2800" dirty="0"/>
              <a:t>” (</a:t>
            </a:r>
            <a:r>
              <a:rPr lang="pt-BR" sz="2800" i="1" dirty="0"/>
              <a:t>CSES</a:t>
            </a:r>
            <a:r>
              <a:rPr lang="pt-BR" sz="2800" dirty="0"/>
              <a:t>, 9).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3628" y="1268760"/>
            <a:ext cx="66967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Ação &amp; Pequenos Grupos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1888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55576" y="407707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 primeira Escola Sabatina Adventista organizada foi em Rochester, New York, em 1853.... O incipiente crescimento </a:t>
            </a:r>
            <a:r>
              <a:rPr lang="pt-BR" sz="2800" dirty="0" smtClean="0"/>
              <a:t>impulsionou </a:t>
            </a:r>
            <a:r>
              <a:rPr lang="pt-BR" sz="2800" dirty="0"/>
              <a:t>a Escola Sabatina a se estabelecer em novos lugares</a:t>
            </a:r>
            <a:r>
              <a:rPr lang="pt-BR" sz="2800" dirty="0" smtClean="0"/>
              <a:t>. (pp. 116).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696744" cy="175260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</a:t>
            </a:r>
            <a:r>
              <a:rPr lang="pt-BR" sz="3200" b="1" dirty="0"/>
              <a:t>Ação &amp;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107095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971600" y="4388911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O revigoramento da Escola Sabatina não deveria dissimular a força profética e escatológica dos </a:t>
            </a:r>
          </a:p>
          <a:p>
            <a:r>
              <a:rPr lang="pt-BR" sz="2800" dirty="0" smtClean="0"/>
              <a:t>Pequenos Grupos. 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340024" y="1061120"/>
            <a:ext cx="66967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Ação &amp; Pequenos Grupos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5071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2215311"/>
            <a:ext cx="799288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Diferenças a serem harmonizadas a partir da ES:</a:t>
            </a:r>
          </a:p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(Por que a ES precisa dos </a:t>
            </a:r>
            <a:r>
              <a:rPr 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?)</a:t>
            </a:r>
          </a:p>
          <a:p>
            <a:endParaRPr lang="pt-BR" dirty="0" smtClean="0"/>
          </a:p>
          <a:p>
            <a:endParaRPr lang="pt-BR" dirty="0" smtClean="0"/>
          </a:p>
          <a:p>
            <a:pPr marL="514350" indent="-514350">
              <a:buAutoNum type="arabicPeriod"/>
            </a:pPr>
            <a:r>
              <a:rPr lang="pt-BR" sz="3200" dirty="0" smtClean="0"/>
              <a:t>A ES (atual) “não </a:t>
            </a:r>
            <a:r>
              <a:rPr lang="pt-BR" sz="3200" dirty="0"/>
              <a:t>vivencia as características de comunidade” dos grupos </a:t>
            </a:r>
            <a:r>
              <a:rPr lang="pt-BR" sz="3200" dirty="0" smtClean="0"/>
              <a:t>pequenos </a:t>
            </a:r>
            <a:r>
              <a:rPr lang="pt-BR" sz="3200" dirty="0"/>
              <a:t>do Novo </a:t>
            </a:r>
            <a:r>
              <a:rPr lang="pt-BR" sz="3200" dirty="0" smtClean="0"/>
              <a:t>Testamento;</a:t>
            </a:r>
          </a:p>
          <a:p>
            <a:pPr marL="514350" indent="-514350">
              <a:buAutoNum type="arabicPeriod"/>
            </a:pPr>
            <a:endParaRPr lang="pt-BR" dirty="0" smtClean="0"/>
          </a:p>
          <a:p>
            <a:pPr marL="514350" indent="-514350">
              <a:buAutoNum type="arabicPeriod"/>
            </a:pPr>
            <a:r>
              <a:rPr lang="pt-BR" sz="3200" dirty="0" smtClean="0"/>
              <a:t>Tem limitação </a:t>
            </a:r>
            <a:r>
              <a:rPr lang="pt-BR" sz="3200" dirty="0"/>
              <a:t>de </a:t>
            </a:r>
            <a:r>
              <a:rPr lang="pt-BR" sz="3200" dirty="0" smtClean="0"/>
              <a:t>tempo</a:t>
            </a:r>
            <a:r>
              <a:rPr lang="pt-BR" sz="3200" dirty="0"/>
              <a:t> </a:t>
            </a:r>
            <a:r>
              <a:rPr lang="pt-BR" sz="3200" dirty="0" smtClean="0"/>
              <a:t>e espaço;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696744" cy="1440160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</a:t>
            </a:r>
            <a:r>
              <a:rPr lang="pt-BR" sz="3200" b="1" dirty="0"/>
              <a:t>Ação &amp;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187025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2143303"/>
            <a:ext cx="799288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Diferenças a serem harmonizadas a partir da ES:</a:t>
            </a:r>
          </a:p>
          <a:p>
            <a:r>
              <a:rPr lang="pt-B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(Por que a ES precisa 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integrar aos </a:t>
            </a:r>
            <a:r>
              <a:rPr lang="pt-BR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PGs</a:t>
            </a:r>
            <a:r>
              <a:rPr lang="pt-B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?)</a:t>
            </a:r>
          </a:p>
          <a:p>
            <a:endParaRPr lang="pt-BR" dirty="0" smtClean="0"/>
          </a:p>
          <a:p>
            <a:endParaRPr lang="pt-BR" sz="3200" dirty="0" smtClean="0"/>
          </a:p>
          <a:p>
            <a:r>
              <a:rPr lang="pt-BR" sz="3200" dirty="0" smtClean="0"/>
              <a:t>3. Tem </a:t>
            </a:r>
            <a:r>
              <a:rPr lang="pt-BR" sz="3200" dirty="0"/>
              <a:t>propósito restrito de estudo bíblico cognitivo; </a:t>
            </a:r>
          </a:p>
          <a:p>
            <a:endParaRPr lang="pt-BR" sz="1600" dirty="0"/>
          </a:p>
          <a:p>
            <a:r>
              <a:rPr lang="pt-BR" sz="3200" dirty="0" smtClean="0"/>
              <a:t>4. Distribuição geográfica dos membros;</a:t>
            </a:r>
          </a:p>
          <a:p>
            <a:r>
              <a:rPr lang="pt-BR" dirty="0" smtClean="0"/>
              <a:t> </a:t>
            </a:r>
          </a:p>
          <a:p>
            <a:r>
              <a:rPr lang="pt-BR" sz="3200" dirty="0" smtClean="0"/>
              <a:t>5. Dinâmica</a:t>
            </a:r>
            <a:r>
              <a:rPr lang="pt-BR" sz="3200" dirty="0"/>
              <a:t>, organização e sistema </a:t>
            </a:r>
            <a:r>
              <a:rPr lang="pt-BR" sz="3200" dirty="0" smtClean="0"/>
              <a:t>diferentes.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64533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j-lt"/>
                <a:hlinkClick r:id="rId2"/>
              </a:rPr>
              <a:t>www.pequenosgrupos.com.br</a:t>
            </a:r>
            <a:r>
              <a:rPr lang="pt-B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dirty="0" smtClean="0">
                <a:solidFill>
                  <a:srgbClr val="FF0000"/>
                </a:solidFill>
                <a:latin typeface="Brush Script MT" pitchFamily="66" charset="0"/>
              </a:rPr>
              <a:t>					        por Umberto Moura</a:t>
            </a:r>
            <a:endParaRPr lang="pt-BR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6696744" cy="1522615"/>
          </a:xfrm>
        </p:spPr>
        <p:txBody>
          <a:bodyPr>
            <a:normAutofit/>
          </a:bodyPr>
          <a:lstStyle/>
          <a:p>
            <a:r>
              <a:rPr lang="pt-BR" sz="3200" b="1" dirty="0" err="1" smtClean="0"/>
              <a:t>Transicionamento</a:t>
            </a:r>
            <a:r>
              <a:rPr lang="pt-BR" sz="3200" b="1" dirty="0" smtClean="0"/>
              <a:t> Integrativo</a:t>
            </a:r>
          </a:p>
          <a:p>
            <a:r>
              <a:rPr lang="pt-BR" sz="3200" b="1" dirty="0" smtClean="0"/>
              <a:t>Unidades de </a:t>
            </a:r>
            <a:r>
              <a:rPr lang="pt-BR" sz="3200" b="1" dirty="0"/>
              <a:t>Ação &amp;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5654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931</TotalTime>
  <Words>1184</Words>
  <Application>Microsoft Office PowerPoint</Application>
  <PresentationFormat>Apresentação na tela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Arial Rounded MT Bold</vt:lpstr>
      <vt:lpstr>Bauhaus 93</vt:lpstr>
      <vt:lpstr>Brush Script MT</vt:lpstr>
      <vt:lpstr>Horizonte</vt:lpstr>
      <vt:lpstr>Integralização entre  pequenos Grupos &amp; escola sabatina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UA   PG </vt:lpstr>
      <vt:lpstr>UA   PG </vt:lpstr>
      <vt:lpstr>UA   PG </vt:lpstr>
      <vt:lpstr>UA   PG </vt:lpstr>
      <vt:lpstr>UA   PG </vt:lpstr>
      <vt:lpstr>PG  UA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Uso 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Integração entre  pequenos Grupos &amp; escola sabatina</dc:title>
  <dc:creator>Umberto Moura</dc:creator>
  <cp:lastModifiedBy>INSPIRON</cp:lastModifiedBy>
  <cp:revision>42</cp:revision>
  <dcterms:created xsi:type="dcterms:W3CDTF">2013-05-22T20:40:04Z</dcterms:created>
  <dcterms:modified xsi:type="dcterms:W3CDTF">2021-10-03T18:58:05Z</dcterms:modified>
</cp:coreProperties>
</file>